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6" r:id="rId2"/>
    <p:sldId id="399" r:id="rId3"/>
    <p:sldId id="428" r:id="rId4"/>
    <p:sldId id="430" r:id="rId5"/>
  </p:sldIdLst>
  <p:sldSz cx="6858000" cy="9144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39" userDrawn="1">
          <p15:clr>
            <a:srgbClr val="A4A3A4"/>
          </p15:clr>
        </p15:guide>
        <p15:guide id="2" pos="300" userDrawn="1">
          <p15:clr>
            <a:srgbClr val="A4A3A4"/>
          </p15:clr>
        </p15:guide>
        <p15:guide id="3" pos="2432" userDrawn="1">
          <p15:clr>
            <a:srgbClr val="A4A3A4"/>
          </p15:clr>
        </p15:guide>
        <p15:guide id="4" orient="horz" pos="3016" userDrawn="1">
          <p15:clr>
            <a:srgbClr val="A4A3A4"/>
          </p15:clr>
        </p15:guide>
        <p15:guide id="5" orient="horz" pos="4921" userDrawn="1">
          <p15:clr>
            <a:srgbClr val="A4A3A4"/>
          </p15:clr>
        </p15:guide>
        <p15:guide id="6" pos="1752" userDrawn="1">
          <p15:clr>
            <a:srgbClr val="A4A3A4"/>
          </p15:clr>
        </p15:guide>
        <p15:guide id="7" pos="4020" userDrawn="1">
          <p15:clr>
            <a:srgbClr val="A4A3A4"/>
          </p15:clr>
        </p15:guide>
        <p15:guide id="8" pos="346" userDrawn="1">
          <p15:clr>
            <a:srgbClr val="A4A3A4"/>
          </p15:clr>
        </p15:guide>
        <p15:guide id="10" pos="39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9DB7"/>
    <a:srgbClr val="0000FF"/>
    <a:srgbClr val="FF0066"/>
    <a:srgbClr val="FF3399"/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82" autoAdjust="0"/>
    <p:restoredTop sz="94063" autoAdjust="0"/>
  </p:normalViewPr>
  <p:slideViewPr>
    <p:cSldViewPr>
      <p:cViewPr>
        <p:scale>
          <a:sx n="100" d="100"/>
          <a:sy n="100" d="100"/>
        </p:scale>
        <p:origin x="2804" y="48"/>
      </p:cViewPr>
      <p:guideLst>
        <p:guide orient="horz" pos="839"/>
        <p:guide pos="300"/>
        <p:guide pos="2432"/>
        <p:guide orient="horz" pos="3016"/>
        <p:guide orient="horz" pos="4921"/>
        <p:guide pos="1752"/>
        <p:guide pos="4020"/>
        <p:guide pos="346"/>
        <p:guide pos="39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399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21336-C03B-4188-B5BF-491AB0C448A2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003425" y="744538"/>
            <a:ext cx="27908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49CF8C-8E3E-4CDF-9D4D-0E9C78134F2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481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9CF8C-8E3E-4CDF-9D4D-0E9C78134F2D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949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9CF8C-8E3E-4CDF-9D4D-0E9C78134F2D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492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9CF8C-8E3E-4CDF-9D4D-0E9C78134F2D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449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9CF8C-8E3E-4CDF-9D4D-0E9C78134F2D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286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 flipV="1">
            <a:off x="3141320" y="870669"/>
            <a:ext cx="31680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3789040" y="449043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8D Report</a:t>
            </a:r>
            <a:endParaRPr lang="ko-KR" altLang="en-US" sz="2000" b="1"/>
          </a:p>
        </p:txBody>
      </p:sp>
      <p:sp>
        <p:nvSpPr>
          <p:cNvPr id="9" name="TextBox 8"/>
          <p:cNvSpPr txBox="1"/>
          <p:nvPr userDrawn="1"/>
        </p:nvSpPr>
        <p:spPr>
          <a:xfrm>
            <a:off x="1124744" y="8790275"/>
            <a:ext cx="4022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 dirty="0">
                <a:solidFill>
                  <a:schemeClr val="bg1">
                    <a:lumMod val="65000"/>
                  </a:schemeClr>
                </a:solidFill>
              </a:rPr>
              <a:t>LS ELECTRIC Proprietary – Confidential Information</a:t>
            </a:r>
            <a:endParaRPr lang="ko-KR" altLang="en-US" sz="1000" b="1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0648" y="278040"/>
            <a:ext cx="3444800" cy="621552"/>
          </a:xfrm>
          <a:prstGeom prst="rect">
            <a:avLst/>
          </a:prstGeom>
        </p:spPr>
      </p:pic>
      <p:grpSp>
        <p:nvGrpSpPr>
          <p:cNvPr id="13" name="그룹 12"/>
          <p:cNvGrpSpPr/>
          <p:nvPr userDrawn="1"/>
        </p:nvGrpSpPr>
        <p:grpSpPr>
          <a:xfrm>
            <a:off x="5004473" y="8730200"/>
            <a:ext cx="1352404" cy="236173"/>
            <a:chOff x="4355976" y="2679142"/>
            <a:chExt cx="1669634" cy="291571"/>
          </a:xfrm>
        </p:grpSpPr>
        <p:pic>
          <p:nvPicPr>
            <p:cNvPr id="14" name="그림 13"/>
            <p:cNvPicPr>
              <a:picLocks noChangeAspect="1"/>
            </p:cNvPicPr>
            <p:nvPr userDrawn="1"/>
          </p:nvPicPr>
          <p:blipFill rotWithShape="1">
            <a:blip r:embed="rId3"/>
            <a:srcRect t="52152" r="54200"/>
            <a:stretch/>
          </p:blipFill>
          <p:spPr>
            <a:xfrm>
              <a:off x="4355976" y="2828926"/>
              <a:ext cx="721822" cy="141787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 userDrawn="1"/>
          </p:nvPicPr>
          <p:blipFill rotWithShape="1">
            <a:blip r:embed="rId3"/>
            <a:srcRect t="1" b="49454"/>
            <a:stretch/>
          </p:blipFill>
          <p:spPr>
            <a:xfrm>
              <a:off x="4364528" y="2679142"/>
              <a:ext cx="1576040" cy="149784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 userDrawn="1"/>
          </p:nvPicPr>
          <p:blipFill rotWithShape="1">
            <a:blip r:embed="rId3"/>
            <a:srcRect l="45689" t="52153" r="-2029" b="-1"/>
            <a:stretch/>
          </p:blipFill>
          <p:spPr>
            <a:xfrm>
              <a:off x="5137676" y="2828926"/>
              <a:ext cx="887934" cy="141787"/>
            </a:xfrm>
            <a:prstGeom prst="rect">
              <a:avLst/>
            </a:prstGeom>
          </p:spPr>
        </p:pic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52D74043-E488-2346-65A0-88288A0B16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3906" y="8694158"/>
            <a:ext cx="1258870" cy="30507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7A971-1740-4D8B-86B8-D4268A96D18B}" type="datetimeFigureOut">
              <a:rPr lang="ko-KR" altLang="en-US" smtClean="0"/>
              <a:pPr/>
              <a:t>2024-03-28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28C65-8A1F-4BCF-B368-9C7AAE8F133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595170"/>
              </p:ext>
            </p:extLst>
          </p:nvPr>
        </p:nvGraphicFramePr>
        <p:xfrm>
          <a:off x="332656" y="1331640"/>
          <a:ext cx="602422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84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7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Report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5502403281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chemeClr val="tx1"/>
                          </a:solidFill>
                        </a:rPr>
                        <a:t>27-March-24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1632654"/>
              </p:ext>
            </p:extLst>
          </p:nvPr>
        </p:nvGraphicFramePr>
        <p:xfrm>
          <a:off x="332656" y="1763688"/>
          <a:ext cx="6024224" cy="172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60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02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57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9659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Customer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kern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LG</a:t>
                      </a:r>
                      <a:r>
                        <a:rPr lang="ko-KR" altLang="en-US" sz="1100" b="0" kern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화학</a:t>
                      </a:r>
                      <a:endParaRPr lang="ko-KR" altLang="en-US" sz="1100" b="0" kern="120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Customer Reference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Not</a:t>
                      </a:r>
                      <a:r>
                        <a:rPr lang="en-US" altLang="ko-KR" sz="1100" b="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Specified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090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End</a:t>
                      </a:r>
                      <a:r>
                        <a:rPr lang="en-US" altLang="ko-KR" sz="1100" b="1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Customer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Requested By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090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LSE</a:t>
                      </a:r>
                      <a:r>
                        <a:rPr lang="en-US" altLang="ko-KR" sz="1100" b="1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Site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Cheon</a:t>
                      </a:r>
                      <a:r>
                        <a:rPr lang="en-US" altLang="ko-KR" sz="11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-an</a:t>
                      </a:r>
                      <a:endParaRPr lang="ko-KR" altLang="en-US" sz="11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Contact Name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</a:rPr>
                        <a:t>이임주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0903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Request</a:t>
                      </a:r>
                      <a:r>
                        <a:rPr lang="en-US" altLang="ko-KR" sz="1100" b="1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Date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27-March-24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0903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Product</a:t>
                      </a:r>
                      <a:r>
                        <a:rPr lang="en-US" altLang="ko-KR" sz="1100" b="1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Received date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latinLnBrk="1"/>
                      <a:endParaRPr lang="ko-KR" altLang="en-US" sz="13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090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Serial</a:t>
                      </a:r>
                      <a:r>
                        <a:rPr lang="en-US" altLang="ko-KR" sz="1100" b="1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Number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Etc</a:t>
                      </a:r>
                      <a:endParaRPr lang="ko-KR" altLang="en-US" sz="11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None</a:t>
                      </a:r>
                      <a:endParaRPr lang="ko-KR" altLang="en-US" sz="11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7" name="그룹 6"/>
          <p:cNvGrpSpPr/>
          <p:nvPr/>
        </p:nvGrpSpPr>
        <p:grpSpPr>
          <a:xfrm>
            <a:off x="332656" y="3635896"/>
            <a:ext cx="6024222" cy="445156"/>
            <a:chOff x="301903" y="4542808"/>
            <a:chExt cx="6099420" cy="396044"/>
          </a:xfrm>
        </p:grpSpPr>
        <p:sp>
          <p:nvSpPr>
            <p:cNvPr id="6" name="직사각형 5"/>
            <p:cNvSpPr/>
            <p:nvPr/>
          </p:nvSpPr>
          <p:spPr>
            <a:xfrm>
              <a:off x="301903" y="4542808"/>
              <a:ext cx="6088533" cy="39384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300" b="1" dirty="0">
                  <a:solidFill>
                    <a:schemeClr val="tx1"/>
                  </a:solidFill>
                </a:rPr>
                <a:t>1. Team Member</a:t>
              </a:r>
            </a:p>
            <a:p>
              <a:r>
                <a:rPr lang="en-US" altLang="ko-KR" sz="1100" dirty="0">
                  <a:solidFill>
                    <a:schemeClr val="tx1"/>
                  </a:solidFill>
                </a:rPr>
                <a:t>Names and Positions</a:t>
              </a:r>
              <a:endParaRPr lang="ko-KR" altLang="en-US" sz="1100">
                <a:solidFill>
                  <a:schemeClr val="tx1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301903" y="4542808"/>
              <a:ext cx="6099420" cy="3960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301904" y="6372200"/>
            <a:ext cx="6054974" cy="504059"/>
            <a:chOff x="301903" y="4542806"/>
            <a:chExt cx="6099420" cy="396046"/>
          </a:xfrm>
        </p:grpSpPr>
        <p:sp>
          <p:nvSpPr>
            <p:cNvPr id="23" name="직사각형 22"/>
            <p:cNvSpPr/>
            <p:nvPr/>
          </p:nvSpPr>
          <p:spPr>
            <a:xfrm>
              <a:off x="301903" y="4542806"/>
              <a:ext cx="6088533" cy="39604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300" b="1" dirty="0">
                  <a:solidFill>
                    <a:schemeClr val="tx1"/>
                  </a:solidFill>
                </a:rPr>
                <a:t>2. Describe the Problem/Customer Findings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301903" y="4542808"/>
              <a:ext cx="6099420" cy="3960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7676233"/>
              </p:ext>
            </p:extLst>
          </p:nvPr>
        </p:nvGraphicFramePr>
        <p:xfrm>
          <a:off x="303344" y="6950146"/>
          <a:ext cx="6042726" cy="1438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43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8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911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142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729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Sample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Date Code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Failure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Origin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Complaint</a:t>
                      </a:r>
                      <a:r>
                        <a:rPr lang="en-US" altLang="ko-KR" sz="1100" baseline="0" dirty="0">
                          <a:solidFill>
                            <a:schemeClr val="tx1"/>
                          </a:solidFill>
                        </a:rPr>
                        <a:t> Description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1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55093040510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2865" marR="6286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19.03.04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smtClean="0">
                          <a:solidFill>
                            <a:schemeClr val="tx1"/>
                          </a:solidFill>
                        </a:rPr>
                        <a:t>Field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ko-KR" altLang="en-US" sz="11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정상 </a:t>
                      </a:r>
                      <a:r>
                        <a:rPr lang="ko-KR" altLang="en-US" sz="11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기동 중 </a:t>
                      </a:r>
                      <a:r>
                        <a:rPr lang="en-US" altLang="ko-KR" sz="11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OVT</a:t>
                      </a:r>
                      <a:r>
                        <a:rPr lang="en-US" altLang="ko-KR" sz="11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1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발생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167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vl="0" latinLnBrk="1"/>
                      <a:endParaRPr lang="ko-KR" altLang="ko-KR" sz="10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2865" marR="6286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502"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ko-KR" sz="10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2865" marR="6286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9582129"/>
              </p:ext>
            </p:extLst>
          </p:nvPr>
        </p:nvGraphicFramePr>
        <p:xfrm>
          <a:off x="332656" y="4150592"/>
          <a:ext cx="6024225" cy="2066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57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44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Title</a:t>
                      </a:r>
                      <a:endParaRPr lang="ko-KR" altLang="en-US" sz="11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Department</a:t>
                      </a:r>
                      <a:endParaRPr lang="ko-KR" altLang="en-US" sz="11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Location</a:t>
                      </a:r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44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구자극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Team Leader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Quality</a:t>
                      </a:r>
                      <a:r>
                        <a:rPr lang="en-US" altLang="ko-KR" sz="1100" b="0" baseline="0" dirty="0">
                          <a:solidFill>
                            <a:schemeClr val="tx1"/>
                          </a:solidFill>
                        </a:rPr>
                        <a:t> Assurance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Factory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44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이남기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Squad Leader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Quality</a:t>
                      </a:r>
                      <a:r>
                        <a:rPr lang="en-US" altLang="ko-KR" sz="1100" b="0" baseline="0" dirty="0">
                          <a:solidFill>
                            <a:schemeClr val="tx1"/>
                          </a:solidFill>
                        </a:rPr>
                        <a:t> Assurance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Factory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4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>
                          <a:solidFill>
                            <a:schemeClr val="tx1"/>
                          </a:solidFill>
                        </a:rPr>
                        <a:t>권준환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baseline="0" dirty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Quality</a:t>
                      </a:r>
                      <a:r>
                        <a:rPr lang="en-US" altLang="ko-KR" sz="1100" b="0" baseline="0" dirty="0">
                          <a:solidFill>
                            <a:schemeClr val="tx1"/>
                          </a:solidFill>
                        </a:rPr>
                        <a:t> Assurance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Factory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44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solidFill>
                            <a:schemeClr val="tx1"/>
                          </a:solidFill>
                        </a:rPr>
                        <a:t>최홍석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baseline="0" dirty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Quality</a:t>
                      </a:r>
                      <a:r>
                        <a:rPr lang="en-US" altLang="ko-KR" sz="1100" b="0" baseline="0" dirty="0">
                          <a:solidFill>
                            <a:schemeClr val="tx1"/>
                          </a:solidFill>
                        </a:rPr>
                        <a:t> Assurance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solidFill>
                            <a:schemeClr val="tx1"/>
                          </a:solidFill>
                        </a:rPr>
                        <a:t>Factory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4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solidFill>
                            <a:schemeClr val="tx1"/>
                          </a:solidFill>
                        </a:rPr>
                        <a:t>서병수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Manager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Quality</a:t>
                      </a:r>
                      <a:r>
                        <a:rPr lang="en-US" altLang="ko-KR" sz="1100" b="0" baseline="0" dirty="0" smtClean="0">
                          <a:solidFill>
                            <a:schemeClr val="tx1"/>
                          </a:solidFill>
                        </a:rPr>
                        <a:t> Assurance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solidFill>
                            <a:schemeClr val="tx1"/>
                          </a:solidFill>
                        </a:rPr>
                        <a:t>Factory</a:t>
                      </a:r>
                      <a:endParaRPr lang="ko-KR" alt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6896974"/>
                  </a:ext>
                </a:extLst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842541" y="8581500"/>
            <a:ext cx="1489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>
                    <a:lumMod val="65000"/>
                  </a:schemeClr>
                </a:solidFill>
              </a:rPr>
              <a:t>Page1 of </a:t>
            </a:r>
            <a:r>
              <a:rPr lang="en-US" altLang="ko-KR" sz="1050" b="1" dirty="0">
                <a:solidFill>
                  <a:schemeClr val="bg1">
                    <a:lumMod val="65000"/>
                  </a:schemeClr>
                </a:solidFill>
              </a:rPr>
              <a:t>4</a:t>
            </a:r>
            <a:endParaRPr lang="ko-KR" altLang="en-US" sz="105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054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260648" y="1331640"/>
            <a:ext cx="6099420" cy="504056"/>
            <a:chOff x="301903" y="4542808"/>
            <a:chExt cx="6099420" cy="396044"/>
          </a:xfrm>
        </p:grpSpPr>
        <p:sp>
          <p:nvSpPr>
            <p:cNvPr id="11" name="직사각형 10"/>
            <p:cNvSpPr/>
            <p:nvPr/>
          </p:nvSpPr>
          <p:spPr>
            <a:xfrm>
              <a:off x="301903" y="4542808"/>
              <a:ext cx="6097643" cy="39604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300" b="1" dirty="0">
                  <a:solidFill>
                    <a:schemeClr val="tx1"/>
                  </a:solidFill>
                </a:rPr>
                <a:t>3. Implement &amp; Verify Interim Containment Action(s)</a:t>
              </a:r>
            </a:p>
            <a:p>
              <a:r>
                <a:rPr lang="en-US" altLang="ko-KR" sz="1100" dirty="0">
                  <a:solidFill>
                    <a:schemeClr val="tx1"/>
                  </a:solidFill>
                </a:rPr>
                <a:t>Verify the Symptoms and Implement Containment Actions</a:t>
              </a: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301903" y="4542808"/>
              <a:ext cx="6099420" cy="3960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842541" y="8581500"/>
            <a:ext cx="1489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 err="1" smtClean="0">
                <a:solidFill>
                  <a:schemeClr val="bg1">
                    <a:lumMod val="65000"/>
                  </a:schemeClr>
                </a:solidFill>
              </a:rPr>
              <a:t>Page2</a:t>
            </a:r>
            <a:r>
              <a:rPr lang="en-US" altLang="ko-KR" sz="1050" b="1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sz="1050" b="1" dirty="0">
                <a:solidFill>
                  <a:schemeClr val="bg1">
                    <a:lumMod val="65000"/>
                  </a:schemeClr>
                </a:solidFill>
              </a:rPr>
              <a:t>of </a:t>
            </a:r>
            <a:r>
              <a:rPr lang="en-US" altLang="ko-KR" sz="1050" b="1" dirty="0">
                <a:solidFill>
                  <a:schemeClr val="bg1">
                    <a:lumMod val="65000"/>
                  </a:schemeClr>
                </a:solidFill>
              </a:rPr>
              <a:t>4</a:t>
            </a:r>
            <a:endParaRPr lang="ko-KR" altLang="en-US" sz="105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32656" y="1886339"/>
            <a:ext cx="9217024" cy="66951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ts val="1600"/>
              </a:lnSpc>
            </a:pPr>
            <a:r>
              <a:rPr lang="en-US" altLang="ko-KR" sz="1100" b="1" dirty="0">
                <a:solidFill>
                  <a:schemeClr val="tx1"/>
                </a:solidFill>
              </a:rPr>
              <a:t>1. </a:t>
            </a:r>
            <a:r>
              <a:rPr lang="ko-KR" altLang="en-US" sz="1100" b="1" dirty="0" smtClean="0">
                <a:solidFill>
                  <a:schemeClr val="tx1"/>
                </a:solidFill>
              </a:rPr>
              <a:t>현상 확인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   (1) </a:t>
            </a:r>
            <a:r>
              <a:rPr lang="ko-KR" altLang="en-US" sz="1100" dirty="0" smtClean="0">
                <a:solidFill>
                  <a:schemeClr val="tx1"/>
                </a:solidFill>
              </a:rPr>
              <a:t>현상 확인 </a:t>
            </a:r>
            <a:r>
              <a:rPr lang="en-US" altLang="ko-KR" sz="1100" dirty="0" smtClean="0">
                <a:solidFill>
                  <a:schemeClr val="tx1"/>
                </a:solidFill>
              </a:rPr>
              <a:t>: </a:t>
            </a:r>
            <a:r>
              <a:rPr lang="ko-KR" altLang="en-US" sz="1100" dirty="0" smtClean="0">
                <a:solidFill>
                  <a:schemeClr val="tx1"/>
                </a:solidFill>
              </a:rPr>
              <a:t>정상 기동 중 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OVT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r>
              <a:rPr lang="ko-KR" altLang="en-US" sz="1100" dirty="0" smtClean="0">
                <a:solidFill>
                  <a:schemeClr val="tx1"/>
                </a:solidFill>
              </a:rPr>
              <a:t>발생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ko-KR" altLang="en-US" sz="1100" dirty="0" smtClean="0">
                <a:solidFill>
                  <a:schemeClr val="tx1"/>
                </a:solidFill>
              </a:rPr>
              <a:t>    </a:t>
            </a:r>
            <a:r>
              <a:rPr lang="en-US" altLang="ko-KR" sz="1100" dirty="0" smtClean="0">
                <a:solidFill>
                  <a:schemeClr val="tx1"/>
                </a:solidFill>
              </a:rPr>
              <a:t>(2) </a:t>
            </a:r>
            <a:r>
              <a:rPr lang="ko-KR" altLang="en-US" sz="1100" dirty="0" smtClean="0">
                <a:solidFill>
                  <a:schemeClr val="tx1"/>
                </a:solidFill>
              </a:rPr>
              <a:t>반입 시료 </a:t>
            </a:r>
            <a:r>
              <a:rPr lang="en-US" altLang="ko-KR" sz="1100" dirty="0" smtClean="0">
                <a:solidFill>
                  <a:schemeClr val="tx1"/>
                </a:solidFill>
              </a:rPr>
              <a:t>: 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iS7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22kW</a:t>
            </a:r>
            <a:r>
              <a:rPr lang="en-US" altLang="ko-KR" sz="1100" dirty="0" smtClean="0">
                <a:solidFill>
                  <a:schemeClr val="tx1"/>
                </a:solidFill>
              </a:rPr>
              <a:t>-4 </a:t>
            </a: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   (3)</a:t>
            </a:r>
            <a:r>
              <a:rPr lang="ko-KR" altLang="en-US" sz="1100" dirty="0">
                <a:solidFill>
                  <a:schemeClr val="tx1"/>
                </a:solidFill>
              </a:rPr>
              <a:t> </a:t>
            </a:r>
            <a:r>
              <a:rPr lang="ko-KR" altLang="en-US" sz="1100" dirty="0" smtClean="0">
                <a:solidFill>
                  <a:schemeClr val="tx1"/>
                </a:solidFill>
              </a:rPr>
              <a:t>제품 확인</a:t>
            </a: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      </a:t>
            </a:r>
            <a:r>
              <a:rPr lang="ko-KR" altLang="en-US" sz="1100" dirty="0" smtClean="0">
                <a:solidFill>
                  <a:schemeClr val="tx1"/>
                </a:solidFill>
              </a:rPr>
              <a:t>① </a:t>
            </a:r>
            <a:r>
              <a:rPr lang="en-US" altLang="ko-KR" sz="1100" dirty="0" smtClean="0">
                <a:solidFill>
                  <a:schemeClr val="tx1"/>
                </a:solidFill>
              </a:rPr>
              <a:t>Power </a:t>
            </a:r>
            <a:r>
              <a:rPr lang="ko-KR" altLang="en-US" sz="1100" dirty="0" smtClean="0">
                <a:solidFill>
                  <a:schemeClr val="tx1"/>
                </a:solidFill>
              </a:rPr>
              <a:t>부 점검 </a:t>
            </a:r>
            <a:r>
              <a:rPr lang="en-US" altLang="ko-KR" sz="1100" dirty="0" smtClean="0">
                <a:solidFill>
                  <a:schemeClr val="tx1"/>
                </a:solidFill>
              </a:rPr>
              <a:t>(</a:t>
            </a:r>
            <a:r>
              <a:rPr lang="ko-KR" altLang="en-US" sz="1100" dirty="0" smtClean="0">
                <a:solidFill>
                  <a:schemeClr val="tx1"/>
                </a:solidFill>
              </a:rPr>
              <a:t>모듈 상세</a:t>
            </a:r>
            <a:r>
              <a:rPr lang="en-US" altLang="ko-KR" sz="1100" dirty="0">
                <a:solidFill>
                  <a:schemeClr val="tx1"/>
                </a:solidFill>
              </a:rPr>
              <a:t>)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                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>
                <a:solidFill>
                  <a:schemeClr val="tx1"/>
                </a:solidFill>
              </a:rPr>
              <a:t> </a:t>
            </a: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ts val="1600"/>
              </a:lnSpc>
            </a:pP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</a:t>
            </a:r>
            <a:endParaRPr lang="en-US" altLang="ko-KR" sz="11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②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ko-KR" altLang="en-US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트립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이력 </a:t>
            </a:r>
            <a:endParaRPr lang="en-US" altLang="ko-KR" sz="11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OVT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LVT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/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44.4Hz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/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14.2A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/ STEADY / 818 V / 37 ’C /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2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Y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6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M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12D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/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1Y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3M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14D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OVT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LVT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/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44.4Hz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/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14.2A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/ STEADY / 818 V / 37 ’C /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2Y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6M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12D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/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1Y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3M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14D</a:t>
            </a:r>
            <a:endParaRPr lang="en-US" altLang="ko-KR" sz="110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ts val="1600"/>
              </a:lnSpc>
            </a:pP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③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Ontime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, Runtime,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Fantime</a:t>
            </a:r>
            <a:endParaRPr lang="en-US" altLang="ko-KR" sz="110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2Y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6M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14D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,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1Y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3M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15D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, </a:t>
            </a:r>
            <a:r>
              <a:rPr lang="en-US" altLang="ko-KR" sz="1100" dirty="0" err="1">
                <a:solidFill>
                  <a:schemeClr val="tx1"/>
                </a:solidFill>
                <a:sym typeface="Wingdings" panose="05000000000000000000" pitchFamily="2" charset="2"/>
              </a:rPr>
              <a:t>1Y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3M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16D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④ 외관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:</a:t>
            </a:r>
            <a:r>
              <a:rPr lang="ko-KR" altLang="en-US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특이사항 없음</a:t>
            </a:r>
            <a:endParaRPr lang="en-US" altLang="ko-KR" sz="11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120000"/>
              </a:lnSpc>
            </a:pPr>
            <a:r>
              <a:rPr lang="en-US" altLang="ko-KR" sz="1100" dirty="0" smtClean="0">
                <a:solidFill>
                  <a:schemeClr val="tx1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      </a:t>
            </a:r>
          </a:p>
          <a:p>
            <a:pPr>
              <a:lnSpc>
                <a:spcPct val="12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  <a:latin typeface="맑은 고딕" panose="020B0503020000020004" pitchFamily="50" charset="-127"/>
                <a:sym typeface="Wingdings" panose="05000000000000000000" pitchFamily="2" charset="2"/>
              </a:rPr>
              <a:t>     </a:t>
            </a:r>
            <a:endParaRPr lang="en-US" altLang="ko-KR" sz="1100" b="1" dirty="0">
              <a:solidFill>
                <a:schemeClr val="tx1"/>
              </a:solidFill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629043"/>
              </p:ext>
            </p:extLst>
          </p:nvPr>
        </p:nvGraphicFramePr>
        <p:xfrm>
          <a:off x="260648" y="3081719"/>
          <a:ext cx="3108466" cy="936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34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16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16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16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2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 smtClean="0">
                          <a:solidFill>
                            <a:schemeClr val="tx1"/>
                          </a:solidFill>
                          <a:latin typeface="+mj-lt"/>
                        </a:rPr>
                        <a:t>입력부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j-lt"/>
                        </a:rPr>
                        <a:t>R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j-lt"/>
                        </a:rPr>
                        <a:t>S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j-lt"/>
                        </a:rPr>
                        <a:t>T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smtClean="0">
                          <a:latin typeface="+mj-lt"/>
                        </a:rPr>
                        <a:t>상</a:t>
                      </a:r>
                      <a:r>
                        <a:rPr lang="en-US" altLang="ko-KR" sz="900" dirty="0" smtClean="0">
                          <a:latin typeface="+mj-lt"/>
                        </a:rPr>
                        <a:t>(</a:t>
                      </a:r>
                      <a:r>
                        <a:rPr lang="ko-KR" altLang="en-US" sz="900" smtClean="0">
                          <a:latin typeface="+mj-lt"/>
                        </a:rPr>
                        <a:t>위</a:t>
                      </a:r>
                      <a:r>
                        <a:rPr lang="en-US" altLang="ko-KR" sz="900" dirty="0" smtClean="0">
                          <a:latin typeface="+mj-lt"/>
                        </a:rPr>
                        <a:t>)</a:t>
                      </a:r>
                      <a:endParaRPr lang="ko-KR" altLang="en-US" sz="900" dirty="0"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aseline="0" dirty="0" smtClean="0">
                          <a:latin typeface="+mj-lt"/>
                        </a:rPr>
                        <a:t>상</a:t>
                      </a:r>
                      <a:r>
                        <a:rPr lang="en-US" altLang="ko-KR" sz="900" baseline="0" dirty="0" smtClean="0">
                          <a:latin typeface="+mj-lt"/>
                        </a:rPr>
                        <a:t>(</a:t>
                      </a:r>
                      <a:r>
                        <a:rPr lang="ko-KR" altLang="en-US" sz="900" baseline="0" smtClean="0">
                          <a:latin typeface="+mj-lt"/>
                        </a:rPr>
                        <a:t>아래</a:t>
                      </a:r>
                      <a:r>
                        <a:rPr lang="en-US" altLang="ko-KR" sz="900" baseline="0" dirty="0" smtClean="0">
                          <a:latin typeface="+mj-lt"/>
                        </a:rPr>
                        <a:t>)</a:t>
                      </a:r>
                      <a:endParaRPr lang="ko-KR" altLang="en-US" sz="900" dirty="0"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dirty="0"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733512"/>
              </p:ext>
            </p:extLst>
          </p:nvPr>
        </p:nvGraphicFramePr>
        <p:xfrm>
          <a:off x="3484835" y="3081719"/>
          <a:ext cx="3256532" cy="936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27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79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79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79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12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 smtClean="0">
                          <a:solidFill>
                            <a:schemeClr val="tx1"/>
                          </a:solidFill>
                          <a:latin typeface="+mj-lt"/>
                        </a:rPr>
                        <a:t>출력부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j-lt"/>
                        </a:rPr>
                        <a:t>U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j-lt"/>
                        </a:rPr>
                        <a:t>V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j-lt"/>
                        </a:rPr>
                        <a:t>W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+mj-lt"/>
                        </a:rPr>
                        <a:t>상</a:t>
                      </a:r>
                      <a:r>
                        <a:rPr lang="en-US" altLang="ko-KR" sz="900" dirty="0" smtClean="0">
                          <a:latin typeface="+mj-lt"/>
                        </a:rPr>
                        <a:t>(</a:t>
                      </a:r>
                      <a:r>
                        <a:rPr lang="ko-KR" altLang="en-US" sz="900" smtClean="0">
                          <a:latin typeface="+mj-lt"/>
                        </a:rPr>
                        <a:t>위</a:t>
                      </a:r>
                      <a:r>
                        <a:rPr lang="en-US" altLang="ko-KR" sz="900" dirty="0" smtClean="0">
                          <a:latin typeface="+mj-lt"/>
                        </a:rPr>
                        <a:t>)</a:t>
                      </a:r>
                      <a:endParaRPr lang="ko-KR" altLang="en-US" sz="900" dirty="0"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0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smtClean="0">
                          <a:latin typeface="+mj-lt"/>
                        </a:rPr>
                        <a:t>상</a:t>
                      </a:r>
                      <a:r>
                        <a:rPr lang="en-US" altLang="ko-KR" sz="900" dirty="0" smtClean="0">
                          <a:latin typeface="+mj-lt"/>
                        </a:rPr>
                        <a:t>(</a:t>
                      </a:r>
                      <a:r>
                        <a:rPr lang="ko-KR" altLang="en-US" sz="900" dirty="0" smtClean="0">
                          <a:latin typeface="+mj-lt"/>
                        </a:rPr>
                        <a:t>아래</a:t>
                      </a:r>
                      <a:r>
                        <a:rPr lang="en-US" altLang="ko-KR" sz="900" dirty="0" smtClean="0">
                          <a:latin typeface="+mj-lt"/>
                        </a:rPr>
                        <a:t>)</a:t>
                      </a:r>
                      <a:endParaRPr lang="ko-KR" altLang="en-US" sz="900" dirty="0">
                        <a:latin typeface="+mj-lt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이상 없음</a:t>
                      </a:r>
                      <a:endParaRPr lang="ko-KR" altLang="en-US" sz="9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DA365D4-6286-B8E0-D5B2-415E101371B3}"/>
              </a:ext>
            </a:extLst>
          </p:cNvPr>
          <p:cNvSpPr txBox="1"/>
          <p:nvPr/>
        </p:nvSpPr>
        <p:spPr>
          <a:xfrm>
            <a:off x="4115263" y="7931041"/>
            <a:ext cx="12987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 smtClean="0"/>
              <a:t>[Power PCB </a:t>
            </a:r>
            <a:r>
              <a:rPr lang="ko-KR" altLang="en-US" sz="1100" dirty="0" smtClean="0"/>
              <a:t>후면</a:t>
            </a:r>
            <a:r>
              <a:rPr lang="en-US" altLang="ko-KR" sz="1100" dirty="0" smtClean="0"/>
              <a:t>]</a:t>
            </a:r>
            <a:endParaRPr lang="ko-KR" altLang="en-US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A365D4-6286-B8E0-D5B2-415E101371B3}"/>
              </a:ext>
            </a:extLst>
          </p:cNvPr>
          <p:cNvSpPr txBox="1"/>
          <p:nvPr/>
        </p:nvSpPr>
        <p:spPr>
          <a:xfrm>
            <a:off x="1108151" y="7928513"/>
            <a:ext cx="12987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 smtClean="0"/>
              <a:t>[Power PCB </a:t>
            </a:r>
            <a:r>
              <a:rPr lang="ko-KR" altLang="en-US" sz="1100" dirty="0" smtClean="0"/>
              <a:t>정면</a:t>
            </a:r>
            <a:r>
              <a:rPr lang="en-US" altLang="ko-KR" sz="1100" dirty="0" smtClean="0"/>
              <a:t>]</a:t>
            </a:r>
            <a:endParaRPr lang="ko-KR" altLang="en-US" sz="11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135491" y="5497357"/>
            <a:ext cx="1681789" cy="271139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121626" y="5580826"/>
            <a:ext cx="1636510" cy="254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59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 flipV="1">
            <a:off x="1772816" y="870669"/>
            <a:ext cx="4560954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48" y="278040"/>
            <a:ext cx="3444800" cy="62155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3789040" y="449043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8D Report</a:t>
            </a:r>
            <a:endParaRPr lang="ko-KR" altLang="en-US" sz="2000" b="1"/>
          </a:p>
        </p:txBody>
      </p:sp>
      <p:sp>
        <p:nvSpPr>
          <p:cNvPr id="29" name="TextBox 28"/>
          <p:cNvSpPr txBox="1"/>
          <p:nvPr/>
        </p:nvSpPr>
        <p:spPr>
          <a:xfrm>
            <a:off x="990776" y="8790275"/>
            <a:ext cx="4022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>
                <a:solidFill>
                  <a:schemeClr val="bg1">
                    <a:lumMod val="65000"/>
                  </a:schemeClr>
                </a:solidFill>
              </a:rPr>
              <a:t>LS ELECTRIC </a:t>
            </a:r>
            <a:r>
              <a:rPr lang="en-US" altLang="ko-KR" sz="1000" b="1" dirty="0">
                <a:solidFill>
                  <a:schemeClr val="bg1">
                    <a:lumMod val="65000"/>
                  </a:schemeClr>
                </a:solidFill>
              </a:rPr>
              <a:t>Proprietary – Confidential Information</a:t>
            </a:r>
            <a:endParaRPr lang="ko-KR" altLang="en-US" sz="1000" b="1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32" y="8720233"/>
            <a:ext cx="1232196" cy="246140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5004473" y="8730200"/>
            <a:ext cx="1352404" cy="236173"/>
            <a:chOff x="4355976" y="2679142"/>
            <a:chExt cx="1669634" cy="291571"/>
          </a:xfrm>
        </p:grpSpPr>
        <p:pic>
          <p:nvPicPr>
            <p:cNvPr id="24" name="그림 23"/>
            <p:cNvPicPr>
              <a:picLocks noChangeAspect="1"/>
            </p:cNvPicPr>
            <p:nvPr userDrawn="1"/>
          </p:nvPicPr>
          <p:blipFill rotWithShape="1">
            <a:blip r:embed="rId5"/>
            <a:srcRect t="52152" r="54200"/>
            <a:stretch/>
          </p:blipFill>
          <p:spPr>
            <a:xfrm>
              <a:off x="4355976" y="2828926"/>
              <a:ext cx="721822" cy="141787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5"/>
            <a:srcRect t="1" b="49454"/>
            <a:stretch/>
          </p:blipFill>
          <p:spPr>
            <a:xfrm>
              <a:off x="4364528" y="2679142"/>
              <a:ext cx="1576040" cy="149784"/>
            </a:xfrm>
            <a:prstGeom prst="rect">
              <a:avLst/>
            </a:prstGeom>
          </p:spPr>
        </p:pic>
        <p:pic>
          <p:nvPicPr>
            <p:cNvPr id="26" name="그림 25"/>
            <p:cNvPicPr>
              <a:picLocks noChangeAspect="1"/>
            </p:cNvPicPr>
            <p:nvPr userDrawn="1"/>
          </p:nvPicPr>
          <p:blipFill rotWithShape="1">
            <a:blip r:embed="rId5"/>
            <a:srcRect l="45689" t="52153" r="-2029" b="-1"/>
            <a:stretch/>
          </p:blipFill>
          <p:spPr>
            <a:xfrm>
              <a:off x="5137676" y="2828926"/>
              <a:ext cx="887934" cy="141787"/>
            </a:xfrm>
            <a:prstGeom prst="rect">
              <a:avLst/>
            </a:prstGeom>
          </p:spPr>
        </p:pic>
      </p:grpSp>
      <p:sp>
        <p:nvSpPr>
          <p:cNvPr id="31" name="직사각형 30"/>
          <p:cNvSpPr/>
          <p:nvPr/>
        </p:nvSpPr>
        <p:spPr>
          <a:xfrm>
            <a:off x="272890" y="1835695"/>
            <a:ext cx="6585109" cy="68556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altLang="ko-KR" sz="1100" b="1" dirty="0" smtClean="0">
              <a:solidFill>
                <a:schemeClr val="tx1"/>
              </a:solidFill>
            </a:endParaRPr>
          </a:p>
          <a:p>
            <a:r>
              <a:rPr lang="en-US" altLang="ko-KR" sz="1100" b="1" dirty="0">
                <a:solidFill>
                  <a:schemeClr val="tx1"/>
                </a:solidFill>
              </a:rPr>
              <a:t> </a:t>
            </a:r>
            <a:r>
              <a:rPr lang="en-US" altLang="ko-KR" sz="1100" b="1" dirty="0" smtClean="0">
                <a:solidFill>
                  <a:schemeClr val="tx1"/>
                </a:solidFill>
              </a:rPr>
              <a:t> 2. </a:t>
            </a:r>
            <a:r>
              <a:rPr lang="ko-KR" altLang="en-US" sz="1100" b="1" dirty="0" smtClean="0">
                <a:solidFill>
                  <a:schemeClr val="tx1"/>
                </a:solidFill>
              </a:rPr>
              <a:t>동작 확인 </a:t>
            </a:r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  (1) </a:t>
            </a:r>
            <a:r>
              <a:rPr lang="ko-KR" altLang="en-US" sz="1100" dirty="0" err="1" smtClean="0">
                <a:solidFill>
                  <a:schemeClr val="tx1"/>
                </a:solidFill>
              </a:rPr>
              <a:t>가감속</a:t>
            </a:r>
            <a:r>
              <a:rPr lang="ko-KR" altLang="en-US" sz="1100" dirty="0" smtClean="0">
                <a:solidFill>
                  <a:schemeClr val="tx1"/>
                </a:solidFill>
              </a:rPr>
              <a:t> 운전 시험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       </a:t>
            </a:r>
            <a:r>
              <a:rPr lang="ko-KR" altLang="en-US" sz="1100" dirty="0" smtClean="0">
                <a:solidFill>
                  <a:schemeClr val="tx1"/>
                </a:solidFill>
              </a:rPr>
              <a:t>① 운전 조건 </a:t>
            </a:r>
            <a:r>
              <a:rPr lang="en-US" altLang="ko-KR" sz="1100" dirty="0" smtClean="0">
                <a:solidFill>
                  <a:schemeClr val="tx1"/>
                </a:solidFill>
              </a:rPr>
              <a:t>: 90</a:t>
            </a:r>
            <a:r>
              <a:rPr lang="ko-KR" altLang="en-US" sz="1100" dirty="0" smtClean="0">
                <a:solidFill>
                  <a:schemeClr val="tx1"/>
                </a:solidFill>
              </a:rPr>
              <a:t>초 </a:t>
            </a:r>
            <a:r>
              <a:rPr lang="en-US" altLang="ko-KR" sz="1100" dirty="0" smtClean="0">
                <a:solidFill>
                  <a:schemeClr val="tx1"/>
                </a:solidFill>
              </a:rPr>
              <a:t>ACC </a:t>
            </a:r>
            <a:r>
              <a:rPr lang="ko-KR" altLang="en-US" sz="1100" dirty="0" smtClean="0">
                <a:solidFill>
                  <a:schemeClr val="tx1"/>
                </a:solidFill>
              </a:rPr>
              <a:t>→ </a:t>
            </a:r>
            <a:r>
              <a:rPr lang="en-US" altLang="ko-KR" sz="1100" dirty="0" smtClean="0">
                <a:solidFill>
                  <a:schemeClr val="tx1"/>
                </a:solidFill>
              </a:rPr>
              <a:t>200</a:t>
            </a:r>
            <a:r>
              <a:rPr lang="ko-KR" altLang="en-US" sz="1100" dirty="0" smtClean="0">
                <a:solidFill>
                  <a:schemeClr val="tx1"/>
                </a:solidFill>
              </a:rPr>
              <a:t>초 </a:t>
            </a:r>
            <a:r>
              <a:rPr lang="ko-KR" altLang="en-US" sz="1100" dirty="0" err="1" smtClean="0">
                <a:solidFill>
                  <a:schemeClr val="tx1"/>
                </a:solidFill>
              </a:rPr>
              <a:t>정격부하</a:t>
            </a:r>
            <a:r>
              <a:rPr lang="ko-KR" altLang="en-US" sz="1100" dirty="0" smtClean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STEADY </a:t>
            </a:r>
            <a:r>
              <a:rPr lang="ko-KR" altLang="en-US" sz="1100" dirty="0" smtClean="0">
                <a:solidFill>
                  <a:schemeClr val="tx1"/>
                </a:solidFill>
              </a:rPr>
              <a:t>→ </a:t>
            </a:r>
            <a:r>
              <a:rPr lang="en-US" altLang="ko-KR" sz="1100" dirty="0" smtClean="0">
                <a:solidFill>
                  <a:schemeClr val="tx1"/>
                </a:solidFill>
              </a:rPr>
              <a:t>120</a:t>
            </a:r>
            <a:r>
              <a:rPr lang="ko-KR" altLang="en-US" sz="1100" dirty="0" smtClean="0">
                <a:solidFill>
                  <a:schemeClr val="tx1"/>
                </a:solidFill>
              </a:rPr>
              <a:t>초 </a:t>
            </a:r>
            <a:r>
              <a:rPr lang="en-US" altLang="ko-KR" sz="1100" dirty="0" smtClean="0">
                <a:solidFill>
                  <a:schemeClr val="tx1"/>
                </a:solidFill>
              </a:rPr>
              <a:t>DEC</a:t>
            </a:r>
          </a:p>
          <a:p>
            <a:r>
              <a:rPr lang="en-US" altLang="ko-KR" sz="1100" dirty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       </a:t>
            </a:r>
            <a:r>
              <a:rPr lang="ko-KR" altLang="en-US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입력 전압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: 460 V</a:t>
            </a:r>
          </a:p>
          <a:p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② 시험 결과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: </a:t>
            </a:r>
            <a:r>
              <a:rPr lang="ko-KR" altLang="en-US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이상없음</a:t>
            </a:r>
            <a:endParaRPr lang="en-US" altLang="ko-KR" sz="110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 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r>
              <a:rPr lang="ko-KR" altLang="en-US" sz="1100" dirty="0" smtClean="0">
                <a:solidFill>
                  <a:schemeClr val="tx1"/>
                </a:solidFill>
              </a:rPr>
              <a:t> 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                                                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    </a:t>
            </a:r>
            <a:r>
              <a:rPr lang="en-US" altLang="ko-KR" sz="1100" dirty="0" smtClean="0">
                <a:solidFill>
                  <a:schemeClr val="tx1"/>
                </a:solidFill>
              </a:rPr>
              <a:t>(2) </a:t>
            </a:r>
            <a:r>
              <a:rPr lang="ko-KR" altLang="en-US" sz="1100" dirty="0" err="1" smtClean="0">
                <a:solidFill>
                  <a:schemeClr val="tx1"/>
                </a:solidFill>
              </a:rPr>
              <a:t>정격부하</a:t>
            </a:r>
            <a:r>
              <a:rPr lang="ko-KR" altLang="en-US" sz="1100" dirty="0" smtClean="0">
                <a:solidFill>
                  <a:schemeClr val="tx1"/>
                </a:solidFill>
              </a:rPr>
              <a:t> 운전 시험</a:t>
            </a:r>
            <a:r>
              <a:rPr lang="en-US" altLang="ko-KR" sz="1100" dirty="0" smtClean="0">
                <a:solidFill>
                  <a:schemeClr val="tx1"/>
                </a:solidFill>
              </a:rPr>
              <a:t>-1</a:t>
            </a:r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        </a:t>
            </a:r>
            <a:r>
              <a:rPr lang="ko-KR" altLang="en-US" sz="1100" dirty="0">
                <a:solidFill>
                  <a:schemeClr val="tx1"/>
                </a:solidFill>
              </a:rPr>
              <a:t>① 운전 조건 </a:t>
            </a:r>
            <a:r>
              <a:rPr lang="en-US" altLang="ko-KR" sz="1100" dirty="0">
                <a:solidFill>
                  <a:schemeClr val="tx1"/>
                </a:solidFill>
              </a:rPr>
              <a:t>: </a:t>
            </a:r>
            <a:r>
              <a:rPr lang="ko-KR" altLang="en-US" sz="1100" dirty="0" smtClean="0">
                <a:solidFill>
                  <a:schemeClr val="tx1"/>
                </a:solidFill>
              </a:rPr>
              <a:t>정격 부하 운전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     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</a:t>
            </a:r>
            <a:r>
              <a:rPr lang="ko-KR" altLang="en-US" sz="1100" dirty="0">
                <a:solidFill>
                  <a:schemeClr val="tx1"/>
                </a:solidFill>
                <a:sym typeface="Wingdings" panose="05000000000000000000" pitchFamily="2" charset="2"/>
              </a:rPr>
              <a:t>입력 전압 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: 460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V</a:t>
            </a:r>
            <a:endParaRPr lang="en-US" altLang="ko-KR" sz="11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 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② 시험 결과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: </a:t>
            </a:r>
            <a:r>
              <a:rPr lang="ko-KR" altLang="en-US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이상없음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</a:t>
            </a: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                   </a:t>
            </a:r>
          </a:p>
          <a:p>
            <a:r>
              <a:rPr lang="en-US" altLang="ko-KR" sz="1100" dirty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     </a:t>
            </a: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    </a:t>
            </a:r>
            <a:endParaRPr lang="ko-KR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ko-KR" sz="1100" dirty="0">
                <a:solidFill>
                  <a:schemeClr val="tx1"/>
                </a:solidFill>
              </a:rPr>
              <a:t>    </a:t>
            </a: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</p:txBody>
      </p:sp>
      <p:grpSp>
        <p:nvGrpSpPr>
          <p:cNvPr id="40" name="그룹 39"/>
          <p:cNvGrpSpPr/>
          <p:nvPr/>
        </p:nvGrpSpPr>
        <p:grpSpPr>
          <a:xfrm>
            <a:off x="260648" y="1331640"/>
            <a:ext cx="6099420" cy="504056"/>
            <a:chOff x="301903" y="4542808"/>
            <a:chExt cx="6099420" cy="396044"/>
          </a:xfrm>
        </p:grpSpPr>
        <p:sp>
          <p:nvSpPr>
            <p:cNvPr id="41" name="직사각형 40"/>
            <p:cNvSpPr/>
            <p:nvPr/>
          </p:nvSpPr>
          <p:spPr>
            <a:xfrm>
              <a:off x="301903" y="4542808"/>
              <a:ext cx="6097643" cy="39604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300" b="1" dirty="0">
                  <a:solidFill>
                    <a:schemeClr val="tx1"/>
                  </a:solidFill>
                </a:rPr>
                <a:t>3. Implement &amp; Verify Interim Containment Action(s)</a:t>
              </a:r>
            </a:p>
            <a:p>
              <a:r>
                <a:rPr lang="en-US" altLang="ko-KR" sz="1100" dirty="0">
                  <a:solidFill>
                    <a:schemeClr val="tx1"/>
                  </a:solidFill>
                </a:rPr>
                <a:t>Verify the Symptoms and Implement Containment Actions</a:t>
              </a: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301903" y="4542808"/>
              <a:ext cx="6099420" cy="3960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842541" y="8581500"/>
            <a:ext cx="1489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 err="1" smtClean="0">
                <a:solidFill>
                  <a:schemeClr val="bg1">
                    <a:lumMod val="65000"/>
                  </a:schemeClr>
                </a:solidFill>
              </a:rPr>
              <a:t>Page3</a:t>
            </a:r>
            <a:r>
              <a:rPr lang="en-US" altLang="ko-KR" sz="1050" b="1" dirty="0" smtClean="0">
                <a:solidFill>
                  <a:schemeClr val="bg1">
                    <a:lumMod val="65000"/>
                  </a:schemeClr>
                </a:solidFill>
              </a:rPr>
              <a:t> of </a:t>
            </a:r>
            <a:r>
              <a:rPr lang="en-US" altLang="ko-KR" sz="1050" b="1" dirty="0" smtClean="0">
                <a:solidFill>
                  <a:schemeClr val="bg1">
                    <a:lumMod val="65000"/>
                  </a:schemeClr>
                </a:solidFill>
              </a:rPr>
              <a:t>4</a:t>
            </a:r>
            <a:endParaRPr lang="ko-KR" altLang="en-US" sz="105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727" y="2880870"/>
            <a:ext cx="5446277" cy="22721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08920" y="51227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805264" y="4249032"/>
            <a:ext cx="19805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</a:rPr>
              <a:t>C1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</a:rPr>
              <a:t> :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</a:rPr>
              <a:t>입력 전압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altLang="ko-KR" sz="1000" dirty="0" err="1" smtClean="0">
                <a:solidFill>
                  <a:srgbClr val="FF0066"/>
                </a:solidFill>
              </a:rPr>
              <a:t>C2</a:t>
            </a:r>
            <a:r>
              <a:rPr lang="en-US" altLang="ko-KR" sz="1000" dirty="0">
                <a:solidFill>
                  <a:srgbClr val="FF0066"/>
                </a:solidFill>
              </a:rPr>
              <a:t> </a:t>
            </a:r>
            <a:r>
              <a:rPr lang="en-US" altLang="ko-KR" sz="1000" dirty="0" smtClean="0">
                <a:solidFill>
                  <a:srgbClr val="FF0066"/>
                </a:solidFill>
              </a:rPr>
              <a:t>: DC Link</a:t>
            </a:r>
          </a:p>
          <a:p>
            <a:r>
              <a:rPr lang="en-US" altLang="ko-KR" sz="1000" dirty="0" err="1" smtClean="0">
                <a:solidFill>
                  <a:srgbClr val="0000FF"/>
                </a:solidFill>
              </a:rPr>
              <a:t>C3</a:t>
            </a:r>
            <a:r>
              <a:rPr lang="en-US" altLang="ko-KR" sz="1000" dirty="0">
                <a:solidFill>
                  <a:srgbClr val="0000FF"/>
                </a:solidFill>
              </a:rPr>
              <a:t> </a:t>
            </a:r>
            <a:r>
              <a:rPr lang="en-US" altLang="ko-KR" sz="1000" dirty="0" smtClean="0">
                <a:solidFill>
                  <a:srgbClr val="0000FF"/>
                </a:solidFill>
              </a:rPr>
              <a:t>: </a:t>
            </a:r>
            <a:r>
              <a:rPr lang="ko-KR" altLang="en-US" sz="1000" dirty="0" smtClean="0">
                <a:solidFill>
                  <a:srgbClr val="0000FF"/>
                </a:solidFill>
              </a:rPr>
              <a:t>출력 전압</a:t>
            </a:r>
            <a:endParaRPr lang="en-US" altLang="ko-KR" sz="1000" dirty="0" smtClean="0">
              <a:solidFill>
                <a:srgbClr val="0000FF"/>
              </a:solidFill>
            </a:endParaRPr>
          </a:p>
          <a:p>
            <a:r>
              <a:rPr lang="en-US" altLang="ko-KR" sz="1000" dirty="0" err="1" smtClean="0">
                <a:solidFill>
                  <a:srgbClr val="00B050"/>
                </a:solidFill>
              </a:rPr>
              <a:t>C4</a:t>
            </a:r>
            <a:r>
              <a:rPr lang="en-US" altLang="ko-KR" sz="1000" dirty="0" smtClean="0">
                <a:solidFill>
                  <a:srgbClr val="00B050"/>
                </a:solidFill>
              </a:rPr>
              <a:t> : </a:t>
            </a:r>
            <a:r>
              <a:rPr lang="ko-KR" altLang="en-US" sz="1000" dirty="0" smtClean="0">
                <a:solidFill>
                  <a:srgbClr val="00B050"/>
                </a:solidFill>
              </a:rPr>
              <a:t>출력 전류</a:t>
            </a:r>
            <a:endParaRPr lang="en-US" altLang="ko-KR" sz="1000" dirty="0" smtClean="0">
              <a:solidFill>
                <a:srgbClr val="00B050"/>
              </a:solidFill>
            </a:endParaRPr>
          </a:p>
          <a:p>
            <a:r>
              <a:rPr lang="en-US" altLang="ko-KR" sz="1000" dirty="0" err="1" smtClean="0">
                <a:solidFill>
                  <a:srgbClr val="959DB7"/>
                </a:solidFill>
              </a:rPr>
              <a:t>C5</a:t>
            </a:r>
            <a:r>
              <a:rPr lang="en-US" altLang="ko-KR" sz="1000" dirty="0" smtClean="0">
                <a:solidFill>
                  <a:srgbClr val="959DB7"/>
                </a:solidFill>
              </a:rPr>
              <a:t> : </a:t>
            </a:r>
            <a:r>
              <a:rPr lang="ko-KR" altLang="en-US" sz="1000" dirty="0" smtClean="0">
                <a:solidFill>
                  <a:srgbClr val="959DB7"/>
                </a:solidFill>
              </a:rPr>
              <a:t>출력 주파수</a:t>
            </a:r>
            <a:endParaRPr lang="ko-KR" altLang="en-US" sz="1000" dirty="0">
              <a:solidFill>
                <a:srgbClr val="959DB7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01927" y="5213064"/>
            <a:ext cx="24150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[</a:t>
            </a:r>
            <a:r>
              <a:rPr lang="ko-KR" altLang="en-US" sz="1100" b="1" dirty="0" err="1" smtClean="0"/>
              <a:t>가감속</a:t>
            </a:r>
            <a:r>
              <a:rPr lang="ko-KR" altLang="en-US" sz="1100" b="1" dirty="0" smtClean="0"/>
              <a:t> 운전 시 파형</a:t>
            </a:r>
            <a:r>
              <a:rPr lang="en-US" altLang="ko-KR" sz="1100" b="1" dirty="0" smtClean="0"/>
              <a:t>]</a:t>
            </a:r>
            <a:endParaRPr lang="ko-KR" altLang="en-US" sz="1100" b="1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99138" y="6457134"/>
            <a:ext cx="3020661" cy="1764557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848606" y="7236296"/>
            <a:ext cx="198058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</a:rPr>
              <a:t>C1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</a:rPr>
              <a:t> :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</a:rPr>
              <a:t>입력 전압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altLang="ko-KR" sz="1000" dirty="0" err="1" smtClean="0">
                <a:solidFill>
                  <a:srgbClr val="FF0066"/>
                </a:solidFill>
              </a:rPr>
              <a:t>C2</a:t>
            </a:r>
            <a:r>
              <a:rPr lang="en-US" altLang="ko-KR" sz="1000" dirty="0">
                <a:solidFill>
                  <a:srgbClr val="FF0066"/>
                </a:solidFill>
              </a:rPr>
              <a:t> </a:t>
            </a:r>
            <a:r>
              <a:rPr lang="en-US" altLang="ko-KR" sz="1000" dirty="0" smtClean="0">
                <a:solidFill>
                  <a:srgbClr val="FF0066"/>
                </a:solidFill>
              </a:rPr>
              <a:t>: DC Link</a:t>
            </a:r>
          </a:p>
          <a:p>
            <a:r>
              <a:rPr lang="en-US" altLang="ko-KR" sz="1000" dirty="0" err="1" smtClean="0">
                <a:solidFill>
                  <a:srgbClr val="0000FF"/>
                </a:solidFill>
              </a:rPr>
              <a:t>C3</a:t>
            </a:r>
            <a:r>
              <a:rPr lang="en-US" altLang="ko-KR" sz="1000" dirty="0">
                <a:solidFill>
                  <a:srgbClr val="0000FF"/>
                </a:solidFill>
              </a:rPr>
              <a:t> </a:t>
            </a:r>
            <a:r>
              <a:rPr lang="en-US" altLang="ko-KR" sz="1000" dirty="0" smtClean="0">
                <a:solidFill>
                  <a:srgbClr val="0000FF"/>
                </a:solidFill>
              </a:rPr>
              <a:t>: </a:t>
            </a:r>
            <a:r>
              <a:rPr lang="ko-KR" altLang="en-US" sz="1000" dirty="0" smtClean="0">
                <a:solidFill>
                  <a:srgbClr val="0000FF"/>
                </a:solidFill>
              </a:rPr>
              <a:t>출력 전압</a:t>
            </a:r>
            <a:endParaRPr lang="en-US" altLang="ko-KR" sz="1000" dirty="0" smtClean="0">
              <a:solidFill>
                <a:srgbClr val="0000FF"/>
              </a:solidFill>
            </a:endParaRPr>
          </a:p>
          <a:p>
            <a:r>
              <a:rPr lang="en-US" altLang="ko-KR" sz="1000" dirty="0" err="1" smtClean="0">
                <a:solidFill>
                  <a:srgbClr val="00B050"/>
                </a:solidFill>
              </a:rPr>
              <a:t>C4</a:t>
            </a:r>
            <a:r>
              <a:rPr lang="en-US" altLang="ko-KR" sz="1000" dirty="0" smtClean="0">
                <a:solidFill>
                  <a:srgbClr val="00B050"/>
                </a:solidFill>
              </a:rPr>
              <a:t> : </a:t>
            </a:r>
            <a:r>
              <a:rPr lang="ko-KR" altLang="en-US" sz="1000" dirty="0" smtClean="0">
                <a:solidFill>
                  <a:srgbClr val="00B050"/>
                </a:solidFill>
              </a:rPr>
              <a:t>출력 전류</a:t>
            </a:r>
            <a:endParaRPr lang="en-US" altLang="ko-KR" sz="1000" dirty="0" smtClean="0">
              <a:solidFill>
                <a:srgbClr val="00B050"/>
              </a:solidFill>
            </a:endParaRPr>
          </a:p>
          <a:p>
            <a:r>
              <a:rPr lang="en-US" altLang="ko-KR" sz="1000" dirty="0" err="1" smtClean="0">
                <a:solidFill>
                  <a:srgbClr val="959DB7"/>
                </a:solidFill>
              </a:rPr>
              <a:t>C5</a:t>
            </a:r>
            <a:r>
              <a:rPr lang="en-US" altLang="ko-KR" sz="1000" dirty="0" smtClean="0">
                <a:solidFill>
                  <a:srgbClr val="959DB7"/>
                </a:solidFill>
              </a:rPr>
              <a:t> : </a:t>
            </a:r>
            <a:r>
              <a:rPr lang="ko-KR" altLang="en-US" sz="1000" dirty="0" smtClean="0">
                <a:solidFill>
                  <a:srgbClr val="959DB7"/>
                </a:solidFill>
              </a:rPr>
              <a:t>출력 주파수</a:t>
            </a:r>
            <a:endParaRPr lang="ko-KR" altLang="en-US" sz="1000" dirty="0">
              <a:solidFill>
                <a:srgbClr val="959DB7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101927" y="8281000"/>
            <a:ext cx="24150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[</a:t>
            </a:r>
            <a:r>
              <a:rPr lang="ko-KR" altLang="en-US" sz="1100" b="1" dirty="0" smtClean="0"/>
              <a:t>정격 운전 시 파형</a:t>
            </a:r>
            <a:r>
              <a:rPr lang="en-US" altLang="ko-KR" sz="1100" b="1" dirty="0" smtClean="0"/>
              <a:t>]</a:t>
            </a:r>
            <a:endParaRPr lang="ko-KR" alt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163119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직선 연결선 15"/>
          <p:cNvCxnSpPr/>
          <p:nvPr/>
        </p:nvCxnSpPr>
        <p:spPr>
          <a:xfrm flipV="1">
            <a:off x="1772816" y="870669"/>
            <a:ext cx="4560954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그림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48" y="278040"/>
            <a:ext cx="3444800" cy="62155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3789040" y="449043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8D Report</a:t>
            </a:r>
            <a:endParaRPr lang="ko-KR" altLang="en-US" sz="2000" b="1"/>
          </a:p>
        </p:txBody>
      </p:sp>
      <p:sp>
        <p:nvSpPr>
          <p:cNvPr id="29" name="TextBox 28"/>
          <p:cNvSpPr txBox="1"/>
          <p:nvPr/>
        </p:nvSpPr>
        <p:spPr>
          <a:xfrm>
            <a:off x="990776" y="8790275"/>
            <a:ext cx="4022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b="1">
                <a:solidFill>
                  <a:schemeClr val="bg1">
                    <a:lumMod val="65000"/>
                  </a:schemeClr>
                </a:solidFill>
              </a:rPr>
              <a:t>LS ELECTRIC </a:t>
            </a:r>
            <a:r>
              <a:rPr lang="en-US" altLang="ko-KR" sz="1000" b="1" dirty="0">
                <a:solidFill>
                  <a:schemeClr val="bg1">
                    <a:lumMod val="65000"/>
                  </a:schemeClr>
                </a:solidFill>
              </a:rPr>
              <a:t>Proprietary – Confidential Information</a:t>
            </a:r>
            <a:endParaRPr lang="ko-KR" altLang="en-US" sz="1000" b="1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0" name="그림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32" y="8720233"/>
            <a:ext cx="1232196" cy="246140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5004473" y="8730200"/>
            <a:ext cx="1352404" cy="236173"/>
            <a:chOff x="4355976" y="2679142"/>
            <a:chExt cx="1669634" cy="291571"/>
          </a:xfrm>
        </p:grpSpPr>
        <p:pic>
          <p:nvPicPr>
            <p:cNvPr id="24" name="그림 23"/>
            <p:cNvPicPr>
              <a:picLocks noChangeAspect="1"/>
            </p:cNvPicPr>
            <p:nvPr userDrawn="1"/>
          </p:nvPicPr>
          <p:blipFill rotWithShape="1">
            <a:blip r:embed="rId5"/>
            <a:srcRect t="52152" r="54200"/>
            <a:stretch/>
          </p:blipFill>
          <p:spPr>
            <a:xfrm>
              <a:off x="4355976" y="2828926"/>
              <a:ext cx="721822" cy="141787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 userDrawn="1"/>
          </p:nvPicPr>
          <p:blipFill rotWithShape="1">
            <a:blip r:embed="rId5"/>
            <a:srcRect t="1" b="49454"/>
            <a:stretch/>
          </p:blipFill>
          <p:spPr>
            <a:xfrm>
              <a:off x="4364528" y="2679142"/>
              <a:ext cx="1576040" cy="149784"/>
            </a:xfrm>
            <a:prstGeom prst="rect">
              <a:avLst/>
            </a:prstGeom>
          </p:spPr>
        </p:pic>
        <p:pic>
          <p:nvPicPr>
            <p:cNvPr id="26" name="그림 25"/>
            <p:cNvPicPr>
              <a:picLocks noChangeAspect="1"/>
            </p:cNvPicPr>
            <p:nvPr userDrawn="1"/>
          </p:nvPicPr>
          <p:blipFill rotWithShape="1">
            <a:blip r:embed="rId5"/>
            <a:srcRect l="45689" t="52153" r="-2029" b="-1"/>
            <a:stretch/>
          </p:blipFill>
          <p:spPr>
            <a:xfrm>
              <a:off x="5137676" y="2828926"/>
              <a:ext cx="887934" cy="141787"/>
            </a:xfrm>
            <a:prstGeom prst="rect">
              <a:avLst/>
            </a:prstGeom>
          </p:spPr>
        </p:pic>
      </p:grpSp>
      <p:sp>
        <p:nvSpPr>
          <p:cNvPr id="31" name="직사각형 30"/>
          <p:cNvSpPr/>
          <p:nvPr/>
        </p:nvSpPr>
        <p:spPr>
          <a:xfrm>
            <a:off x="272890" y="1835695"/>
            <a:ext cx="6585109" cy="68556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1100" dirty="0" smtClean="0">
                <a:solidFill>
                  <a:schemeClr val="tx1"/>
                </a:solidFill>
              </a:rPr>
              <a:t>    (3) </a:t>
            </a:r>
            <a:r>
              <a:rPr lang="ko-KR" altLang="en-US" sz="1100" dirty="0" err="1" smtClean="0">
                <a:solidFill>
                  <a:schemeClr val="tx1"/>
                </a:solidFill>
              </a:rPr>
              <a:t>정격부하</a:t>
            </a:r>
            <a:r>
              <a:rPr lang="ko-KR" altLang="en-US" sz="1100" dirty="0" smtClean="0">
                <a:solidFill>
                  <a:schemeClr val="tx1"/>
                </a:solidFill>
              </a:rPr>
              <a:t> 운전 시험</a:t>
            </a:r>
            <a:r>
              <a:rPr lang="en-US" altLang="ko-KR" sz="1100" dirty="0" smtClean="0">
                <a:solidFill>
                  <a:schemeClr val="tx1"/>
                </a:solidFill>
              </a:rPr>
              <a:t>-2</a:t>
            </a: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      </a:t>
            </a:r>
            <a:r>
              <a:rPr lang="ko-KR" altLang="en-US" sz="1100" dirty="0" smtClean="0">
                <a:solidFill>
                  <a:schemeClr val="tx1"/>
                </a:solidFill>
              </a:rPr>
              <a:t>① </a:t>
            </a:r>
            <a:r>
              <a:rPr lang="ko-KR" altLang="en-US" sz="1100" dirty="0">
                <a:solidFill>
                  <a:schemeClr val="tx1"/>
                </a:solidFill>
              </a:rPr>
              <a:t>운전 조건 </a:t>
            </a:r>
            <a:r>
              <a:rPr lang="en-US" altLang="ko-KR" sz="1100" dirty="0">
                <a:solidFill>
                  <a:schemeClr val="tx1"/>
                </a:solidFill>
              </a:rPr>
              <a:t>: </a:t>
            </a:r>
            <a:r>
              <a:rPr lang="ko-KR" altLang="en-US" sz="1100" dirty="0">
                <a:solidFill>
                  <a:schemeClr val="tx1"/>
                </a:solidFill>
              </a:rPr>
              <a:t>정격 부하 운전</a:t>
            </a:r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        </a:t>
            </a:r>
            <a:r>
              <a:rPr lang="ko-KR" altLang="en-US" sz="1100" dirty="0">
                <a:solidFill>
                  <a:schemeClr val="tx1"/>
                </a:solidFill>
                <a:sym typeface="Wingdings" panose="05000000000000000000" pitchFamily="2" charset="2"/>
              </a:rPr>
              <a:t>    입력 전압 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: 460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V</a:t>
            </a:r>
          </a:p>
          <a:p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    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운전 시간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: 3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시간</a:t>
            </a:r>
            <a:endParaRPr lang="en-US" altLang="ko-KR" sz="1100" dirty="0" smtClean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  </a:t>
            </a:r>
            <a:r>
              <a:rPr lang="ko-KR" altLang="en-US" sz="1100" dirty="0">
                <a:solidFill>
                  <a:schemeClr val="tx1"/>
                </a:solidFill>
                <a:sym typeface="Wingdings" panose="05000000000000000000" pitchFamily="2" charset="2"/>
              </a:rPr>
              <a:t>② 시험 결과 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: </a:t>
            </a:r>
            <a:r>
              <a:rPr lang="ko-KR" altLang="en-US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이상없음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                                                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     </a:t>
            </a:r>
            <a:r>
              <a:rPr lang="en-US" altLang="ko-KR" sz="1100" dirty="0" smtClean="0">
                <a:solidFill>
                  <a:schemeClr val="tx1"/>
                </a:solidFill>
              </a:rPr>
              <a:t>(4) </a:t>
            </a:r>
            <a:r>
              <a:rPr lang="en-US" altLang="ko-KR" sz="1100" dirty="0" err="1" smtClean="0">
                <a:solidFill>
                  <a:schemeClr val="tx1"/>
                </a:solidFill>
              </a:rPr>
              <a:t>OVT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r>
              <a:rPr lang="ko-KR" altLang="en-US" sz="1100" dirty="0" smtClean="0">
                <a:solidFill>
                  <a:schemeClr val="tx1"/>
                </a:solidFill>
              </a:rPr>
              <a:t>발생 시험 </a:t>
            </a:r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        </a:t>
            </a:r>
            <a:r>
              <a:rPr lang="ko-KR" altLang="en-US" sz="1100" dirty="0" smtClean="0">
                <a:solidFill>
                  <a:schemeClr val="tx1"/>
                </a:solidFill>
              </a:rPr>
              <a:t>① </a:t>
            </a:r>
            <a:r>
              <a:rPr lang="ko-KR" altLang="en-US" sz="1100" dirty="0">
                <a:solidFill>
                  <a:schemeClr val="tx1"/>
                </a:solidFill>
              </a:rPr>
              <a:t>운전 조건 </a:t>
            </a:r>
            <a:r>
              <a:rPr lang="en-US" altLang="ko-KR" sz="1100" dirty="0">
                <a:solidFill>
                  <a:schemeClr val="tx1"/>
                </a:solidFill>
              </a:rPr>
              <a:t>: </a:t>
            </a:r>
            <a:r>
              <a:rPr lang="ko-KR" altLang="en-US" sz="1100" dirty="0" err="1" smtClean="0">
                <a:solidFill>
                  <a:schemeClr val="tx1"/>
                </a:solidFill>
              </a:rPr>
              <a:t>정격부하</a:t>
            </a:r>
            <a:r>
              <a:rPr lang="ko-KR" altLang="en-US" sz="1100" dirty="0" smtClean="0">
                <a:solidFill>
                  <a:schemeClr val="tx1"/>
                </a:solidFill>
              </a:rPr>
              <a:t> 운전 중 </a:t>
            </a:r>
            <a:r>
              <a:rPr lang="en-US" altLang="ko-KR" sz="1100" dirty="0" smtClean="0">
                <a:solidFill>
                  <a:schemeClr val="tx1"/>
                </a:solidFill>
              </a:rPr>
              <a:t>0</a:t>
            </a:r>
            <a:r>
              <a:rPr lang="ko-KR" altLang="en-US" sz="1100" dirty="0" smtClean="0">
                <a:solidFill>
                  <a:schemeClr val="tx1"/>
                </a:solidFill>
              </a:rPr>
              <a:t>초 감속</a:t>
            </a:r>
            <a:endParaRPr lang="en-US" altLang="ko-KR" sz="1100" dirty="0" smtClean="0">
              <a:solidFill>
                <a:schemeClr val="tx1"/>
              </a:solidFill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     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</a:t>
            </a:r>
            <a:r>
              <a:rPr lang="ko-KR" altLang="en-US" sz="1100" dirty="0">
                <a:solidFill>
                  <a:schemeClr val="tx1"/>
                </a:solidFill>
                <a:sym typeface="Wingdings" panose="05000000000000000000" pitchFamily="2" charset="2"/>
              </a:rPr>
              <a:t>입력 전압 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: 460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V</a:t>
            </a:r>
          </a:p>
          <a:p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       </a:t>
            </a:r>
            <a:r>
              <a:rPr lang="ko-KR" altLang="en-US" sz="1100" dirty="0">
                <a:solidFill>
                  <a:schemeClr val="tx1"/>
                </a:solidFill>
                <a:sym typeface="Wingdings" panose="05000000000000000000" pitchFamily="2" charset="2"/>
              </a:rPr>
              <a:t>② 시험 결과 </a:t>
            </a:r>
            <a:r>
              <a:rPr lang="en-US" altLang="ko-KR" sz="1100" dirty="0">
                <a:solidFill>
                  <a:schemeClr val="tx1"/>
                </a:solidFill>
                <a:sym typeface="Wingdings" panose="05000000000000000000" pitchFamily="2" charset="2"/>
              </a:rPr>
              <a:t>: </a:t>
            </a:r>
            <a:r>
              <a:rPr lang="ko-KR" altLang="en-US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이상없음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정상적으로 </a:t>
            </a:r>
            <a:r>
              <a:rPr lang="en-US" altLang="ko-KR" sz="1100" dirty="0" err="1" smtClean="0">
                <a:solidFill>
                  <a:schemeClr val="tx1"/>
                </a:solidFill>
                <a:sym typeface="Wingdings" panose="05000000000000000000" pitchFamily="2" charset="2"/>
              </a:rPr>
              <a:t>OVT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ko-KR" altLang="en-US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발생</a:t>
            </a:r>
            <a:r>
              <a:rPr lang="en-US" altLang="ko-KR" sz="1100" dirty="0" smtClean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>
                <a:solidFill>
                  <a:schemeClr val="tx1"/>
                </a:solidFill>
              </a:rPr>
              <a:t> </a:t>
            </a:r>
          </a:p>
          <a:p>
            <a:endParaRPr lang="en-US" altLang="ko-KR" sz="11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</a:t>
            </a: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                   </a:t>
            </a:r>
          </a:p>
          <a:p>
            <a:r>
              <a:rPr lang="en-US" altLang="ko-KR" sz="1100" dirty="0">
                <a:solidFill>
                  <a:schemeClr val="tx1"/>
                </a:solidFill>
              </a:rPr>
              <a:t> </a:t>
            </a: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      </a:t>
            </a: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 smtClean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</a:p>
          <a:p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 smtClean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r>
              <a:rPr lang="en-US" altLang="ko-KR" sz="1100" dirty="0" smtClean="0">
                <a:solidFill>
                  <a:schemeClr val="tx1"/>
                </a:solidFill>
              </a:rPr>
              <a:t>     </a:t>
            </a:r>
            <a:endParaRPr lang="ko-KR" altLang="ko-KR" sz="1100" dirty="0">
              <a:solidFill>
                <a:schemeClr val="tx1"/>
              </a:solidFill>
            </a:endParaRPr>
          </a:p>
          <a:p>
            <a:pPr>
              <a:lnSpc>
                <a:spcPts val="16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ko-KR" sz="1100" dirty="0">
                <a:solidFill>
                  <a:schemeClr val="tx1"/>
                </a:solidFill>
              </a:rPr>
              <a:t>    </a:t>
            </a: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1100" dirty="0">
              <a:solidFill>
                <a:schemeClr val="tx1"/>
              </a:solidFill>
            </a:endParaRPr>
          </a:p>
        </p:txBody>
      </p:sp>
      <p:grpSp>
        <p:nvGrpSpPr>
          <p:cNvPr id="40" name="그룹 39"/>
          <p:cNvGrpSpPr/>
          <p:nvPr/>
        </p:nvGrpSpPr>
        <p:grpSpPr>
          <a:xfrm>
            <a:off x="260648" y="1331640"/>
            <a:ext cx="6099420" cy="504056"/>
            <a:chOff x="301903" y="4542808"/>
            <a:chExt cx="6099420" cy="396044"/>
          </a:xfrm>
        </p:grpSpPr>
        <p:sp>
          <p:nvSpPr>
            <p:cNvPr id="41" name="직사각형 40"/>
            <p:cNvSpPr/>
            <p:nvPr/>
          </p:nvSpPr>
          <p:spPr>
            <a:xfrm>
              <a:off x="301903" y="4542808"/>
              <a:ext cx="6097643" cy="39604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300" b="1" dirty="0">
                  <a:solidFill>
                    <a:schemeClr val="tx1"/>
                  </a:solidFill>
                </a:rPr>
                <a:t>3. Implement &amp; Verify Interim Containment Action(s)</a:t>
              </a:r>
            </a:p>
            <a:p>
              <a:r>
                <a:rPr lang="en-US" altLang="ko-KR" sz="1100" dirty="0">
                  <a:solidFill>
                    <a:schemeClr val="tx1"/>
                  </a:solidFill>
                </a:rPr>
                <a:t>Verify the Symptoms and Implement Containment Actions</a:t>
              </a: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301903" y="4542808"/>
              <a:ext cx="6099420" cy="3960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842541" y="8581500"/>
            <a:ext cx="14890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 err="1" smtClean="0">
                <a:solidFill>
                  <a:schemeClr val="bg1">
                    <a:lumMod val="65000"/>
                  </a:schemeClr>
                </a:solidFill>
              </a:rPr>
              <a:t>Page4</a:t>
            </a:r>
            <a:r>
              <a:rPr lang="en-US" altLang="ko-KR" sz="1050" b="1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ko-KR" sz="1050" b="1" dirty="0" smtClean="0">
                <a:solidFill>
                  <a:schemeClr val="bg1">
                    <a:lumMod val="65000"/>
                  </a:schemeClr>
                </a:solidFill>
              </a:rPr>
              <a:t>of </a:t>
            </a:r>
            <a:r>
              <a:rPr lang="en-US" altLang="ko-KR" sz="1050" b="1" dirty="0" smtClean="0">
                <a:solidFill>
                  <a:schemeClr val="bg1">
                    <a:lumMod val="65000"/>
                  </a:schemeClr>
                </a:solidFill>
              </a:rPr>
              <a:t>4</a:t>
            </a:r>
            <a:endParaRPr lang="ko-KR" altLang="en-US" sz="105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08920" y="512279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47019" y="4332939"/>
            <a:ext cx="1980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>
                <a:solidFill>
                  <a:schemeClr val="bg2">
                    <a:lumMod val="50000"/>
                  </a:schemeClr>
                </a:solidFill>
              </a:rPr>
              <a:t>C1</a:t>
            </a:r>
            <a:r>
              <a:rPr lang="en-US" altLang="ko-KR" sz="1000" dirty="0" smtClean="0">
                <a:solidFill>
                  <a:schemeClr val="bg2">
                    <a:lumMod val="50000"/>
                  </a:schemeClr>
                </a:solidFill>
              </a:rPr>
              <a:t> : </a:t>
            </a:r>
            <a:r>
              <a:rPr lang="ko-KR" altLang="en-US" sz="1000" dirty="0" smtClean="0">
                <a:solidFill>
                  <a:schemeClr val="bg2">
                    <a:lumMod val="50000"/>
                  </a:schemeClr>
                </a:solidFill>
              </a:rPr>
              <a:t>입력 전압</a:t>
            </a:r>
            <a:endParaRPr lang="en-US" altLang="ko-KR" sz="1000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altLang="ko-KR" sz="1000" dirty="0" err="1" smtClean="0">
                <a:solidFill>
                  <a:srgbClr val="FF0066"/>
                </a:solidFill>
              </a:rPr>
              <a:t>C2</a:t>
            </a:r>
            <a:r>
              <a:rPr lang="en-US" altLang="ko-KR" sz="1000" dirty="0">
                <a:solidFill>
                  <a:srgbClr val="FF0066"/>
                </a:solidFill>
              </a:rPr>
              <a:t> </a:t>
            </a:r>
            <a:r>
              <a:rPr lang="en-US" altLang="ko-KR" sz="1000" dirty="0" smtClean="0">
                <a:solidFill>
                  <a:srgbClr val="FF0066"/>
                </a:solidFill>
              </a:rPr>
              <a:t>: DC Link</a:t>
            </a:r>
          </a:p>
          <a:p>
            <a:r>
              <a:rPr lang="en-US" altLang="ko-KR" sz="1000" dirty="0" err="1" smtClean="0">
                <a:solidFill>
                  <a:srgbClr val="0000FF"/>
                </a:solidFill>
              </a:rPr>
              <a:t>C3</a:t>
            </a:r>
            <a:r>
              <a:rPr lang="en-US" altLang="ko-KR" sz="1000" dirty="0">
                <a:solidFill>
                  <a:srgbClr val="0000FF"/>
                </a:solidFill>
              </a:rPr>
              <a:t> </a:t>
            </a:r>
            <a:r>
              <a:rPr lang="en-US" altLang="ko-KR" sz="1000" dirty="0" smtClean="0">
                <a:solidFill>
                  <a:srgbClr val="0000FF"/>
                </a:solidFill>
              </a:rPr>
              <a:t>: </a:t>
            </a:r>
            <a:r>
              <a:rPr lang="ko-KR" altLang="en-US" sz="1000" dirty="0" smtClean="0">
                <a:solidFill>
                  <a:srgbClr val="0000FF"/>
                </a:solidFill>
              </a:rPr>
              <a:t>출력 전압</a:t>
            </a:r>
            <a:endParaRPr lang="en-US" altLang="ko-KR" sz="1000" dirty="0" smtClean="0">
              <a:solidFill>
                <a:srgbClr val="0000FF"/>
              </a:solidFill>
            </a:endParaRPr>
          </a:p>
          <a:p>
            <a:r>
              <a:rPr lang="en-US" altLang="ko-KR" sz="1000" dirty="0" err="1" smtClean="0">
                <a:solidFill>
                  <a:srgbClr val="00B050"/>
                </a:solidFill>
              </a:rPr>
              <a:t>C4</a:t>
            </a:r>
            <a:r>
              <a:rPr lang="en-US" altLang="ko-KR" sz="1000" dirty="0" smtClean="0">
                <a:solidFill>
                  <a:srgbClr val="00B050"/>
                </a:solidFill>
              </a:rPr>
              <a:t> : </a:t>
            </a:r>
            <a:r>
              <a:rPr lang="ko-KR" altLang="en-US" sz="1000" dirty="0" smtClean="0">
                <a:solidFill>
                  <a:srgbClr val="00B050"/>
                </a:solidFill>
              </a:rPr>
              <a:t>출력 전류</a:t>
            </a:r>
            <a:endParaRPr lang="en-US" altLang="ko-KR" sz="1000" dirty="0" smtClean="0">
              <a:solidFill>
                <a:srgbClr val="00B05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132856" y="5190667"/>
            <a:ext cx="24150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[</a:t>
            </a:r>
            <a:r>
              <a:rPr lang="ko-KR" altLang="en-US" sz="1100" b="1" dirty="0" smtClean="0"/>
              <a:t>정격 운전 시 파형</a:t>
            </a:r>
            <a:r>
              <a:rPr lang="en-US" altLang="ko-KR" sz="1100" b="1" dirty="0" smtClean="0"/>
              <a:t>]</a:t>
            </a:r>
            <a:endParaRPr lang="ko-KR" altLang="en-US" sz="11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228" y="2784393"/>
            <a:ext cx="4036575" cy="235611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812" y="6200682"/>
            <a:ext cx="3382559" cy="198546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894385" y="8236556"/>
            <a:ext cx="24150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[</a:t>
            </a:r>
            <a:r>
              <a:rPr lang="ko-KR" altLang="en-US" sz="1100" b="1" dirty="0" smtClean="0"/>
              <a:t>정격 운전 중 급 감속 시 파형</a:t>
            </a:r>
            <a:r>
              <a:rPr lang="en-US" altLang="ko-KR" sz="1100" b="1" dirty="0" smtClean="0"/>
              <a:t>]</a:t>
            </a:r>
            <a:endParaRPr lang="ko-KR" altLang="en-US" sz="1100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7681" y="7228513"/>
            <a:ext cx="1470035" cy="903568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3824597" y="7730997"/>
            <a:ext cx="1090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 smtClean="0">
                <a:solidFill>
                  <a:srgbClr val="FF0066"/>
                </a:solidFill>
              </a:rPr>
              <a:t>C2</a:t>
            </a:r>
            <a:r>
              <a:rPr lang="en-US" altLang="ko-KR" sz="1000" dirty="0" smtClean="0">
                <a:solidFill>
                  <a:srgbClr val="FF0066"/>
                </a:solidFill>
              </a:rPr>
              <a:t> : DC Link</a:t>
            </a:r>
          </a:p>
          <a:p>
            <a:r>
              <a:rPr lang="en-US" altLang="ko-KR" sz="1000" dirty="0" err="1" smtClean="0">
                <a:solidFill>
                  <a:srgbClr val="00B050"/>
                </a:solidFill>
              </a:rPr>
              <a:t>C4</a:t>
            </a:r>
            <a:r>
              <a:rPr lang="en-US" altLang="ko-KR" sz="1000" dirty="0" smtClean="0">
                <a:solidFill>
                  <a:srgbClr val="00B050"/>
                </a:solidFill>
              </a:rPr>
              <a:t> : </a:t>
            </a:r>
            <a:r>
              <a:rPr lang="ko-KR" altLang="en-US" sz="1000" dirty="0" smtClean="0">
                <a:solidFill>
                  <a:srgbClr val="00B050"/>
                </a:solidFill>
              </a:rPr>
              <a:t>출력 전류</a:t>
            </a:r>
            <a:endParaRPr lang="en-US" altLang="ko-KR" sz="1000" dirty="0" smtClean="0">
              <a:solidFill>
                <a:srgbClr val="00B05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455157" y="8201149"/>
            <a:ext cx="24150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[Trip </a:t>
            </a:r>
            <a:r>
              <a:rPr lang="ko-KR" altLang="en-US" sz="1100" dirty="0" smtClean="0"/>
              <a:t>발생</a:t>
            </a:r>
            <a:r>
              <a:rPr lang="en-US" altLang="ko-KR" sz="1100" b="1" dirty="0" smtClean="0"/>
              <a:t>]</a:t>
            </a:r>
            <a:endParaRPr lang="ko-KR" alt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4025914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19107</TotalTime>
  <Words>613</Words>
  <Application>Microsoft Office PowerPoint</Application>
  <PresentationFormat>화면 슬라이드 쇼(4:3)</PresentationFormat>
  <Paragraphs>374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QA</dc:creator>
  <cp:lastModifiedBy>서병수 (byeongsoo.seo)</cp:lastModifiedBy>
  <cp:revision>2004</cp:revision>
  <dcterms:created xsi:type="dcterms:W3CDTF">2012-02-20T09:01:38Z</dcterms:created>
  <dcterms:modified xsi:type="dcterms:W3CDTF">2024-03-28T02:27:31Z</dcterms:modified>
</cp:coreProperties>
</file>

<file path=docProps/thumbnail.jpeg>
</file>